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23D763-7850-4B14-9C28-D43787BD8977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EFAFF4-EFE8-4E1D-996D-BDCB06084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7676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EFAFF4-EFE8-4E1D-996D-BDCB060846B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45981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D0EC-072C-4E64-ABF0-19D0F2A2E28C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89131-EBCD-4A26-933E-268EA2FD6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948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D0EC-072C-4E64-ABF0-19D0F2A2E28C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89131-EBCD-4A26-933E-268EA2FD6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7330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D0EC-072C-4E64-ABF0-19D0F2A2E28C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89131-EBCD-4A26-933E-268EA2FD6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074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D0EC-072C-4E64-ABF0-19D0F2A2E28C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89131-EBCD-4A26-933E-268EA2FD6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502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D0EC-072C-4E64-ABF0-19D0F2A2E28C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89131-EBCD-4A26-933E-268EA2FD6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692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D0EC-072C-4E64-ABF0-19D0F2A2E28C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89131-EBCD-4A26-933E-268EA2FD6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05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D0EC-072C-4E64-ABF0-19D0F2A2E28C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89131-EBCD-4A26-933E-268EA2FD6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317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D0EC-072C-4E64-ABF0-19D0F2A2E28C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89131-EBCD-4A26-933E-268EA2FD6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122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D0EC-072C-4E64-ABF0-19D0F2A2E28C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89131-EBCD-4A26-933E-268EA2FD6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4515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D0EC-072C-4E64-ABF0-19D0F2A2E28C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89131-EBCD-4A26-933E-268EA2FD6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77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3D0EC-072C-4E64-ABF0-19D0F2A2E28C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89131-EBCD-4A26-933E-268EA2FD6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5414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E3D0EC-072C-4E64-ABF0-19D0F2A2E28C}" type="datetimeFigureOut">
              <a:rPr lang="en-GB" smtClean="0"/>
              <a:t>19/01/2026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289131-EBCD-4A26-933E-268EA2FD66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490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hyperlink" Target="http://www.flickr.com/photos/rocor/8752674958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07504" y="113912"/>
            <a:ext cx="3152559" cy="249299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u="sng" dirty="0">
                <a:solidFill>
                  <a:srgbClr val="00B050"/>
                </a:solidFill>
                <a:latin typeface="SassoonPrimaryType" pitchFamily="2" charset="0"/>
              </a:rPr>
              <a:t>Science</a:t>
            </a:r>
          </a:p>
          <a:p>
            <a:pPr algn="ctr"/>
            <a:r>
              <a:rPr lang="en-US" sz="1400" b="1" dirty="0">
                <a:latin typeface="SassoonPrimaryType" pitchFamily="2" charset="0"/>
              </a:rPr>
              <a:t>Animals – Sensitive Bodies</a:t>
            </a:r>
            <a:endParaRPr lang="en-US" sz="1400" dirty="0">
              <a:latin typeface="SassoonPrimaryType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SassoonPrimaryType" pitchFamily="2" charset="0"/>
              </a:rPr>
              <a:t>Naming/labelling parts of the body.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SassoonPrimaryType" pitchFamily="2" charset="0"/>
              </a:rPr>
              <a:t>What are our senses and what does each one do?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SassoonPrimaryType" pitchFamily="2" charset="0"/>
              </a:rPr>
              <a:t>Recording data.</a:t>
            </a:r>
          </a:p>
          <a:p>
            <a:r>
              <a:rPr lang="en-US" sz="1400" dirty="0">
                <a:latin typeface="SassoonPrimaryType" pitchFamily="2" charset="0"/>
              </a:rPr>
              <a:t>  </a:t>
            </a:r>
            <a:r>
              <a:rPr lang="en-US" sz="1400" b="1" dirty="0">
                <a:latin typeface="SassoonPrimaryType" pitchFamily="2" charset="0"/>
              </a:rPr>
              <a:t>Animals – Comparing Animals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SassoonPrimaryType" pitchFamily="2" charset="0"/>
              </a:rPr>
              <a:t>Animal groups.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SassoonPrimaryType" pitchFamily="2" charset="0"/>
              </a:rPr>
              <a:t>Describing &amp; comparing animals.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SassoonPrimaryType" pitchFamily="2" charset="0"/>
              </a:rPr>
              <a:t>Carnivore, herbivore, omnivore.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SassoonPrimaryType" pitchFamily="2" charset="0"/>
              </a:rPr>
              <a:t>Pets.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6221" y="2564904"/>
            <a:ext cx="3095124" cy="1877437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u="sng" dirty="0">
                <a:solidFill>
                  <a:srgbClr val="00B0F0"/>
                </a:solidFill>
              </a:rPr>
              <a:t>Geography</a:t>
            </a:r>
          </a:p>
          <a:p>
            <a:pPr algn="ctr"/>
            <a:r>
              <a:rPr lang="en-GB" sz="1400" b="1" dirty="0">
                <a:latin typeface="SassoonPrimaryType" pitchFamily="2" charset="0"/>
              </a:rPr>
              <a:t>What is the weather like in the UK?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PrimaryType" pitchFamily="2" charset="0"/>
              </a:rPr>
              <a:t>Where is the UK?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PrimaryType" pitchFamily="2" charset="0"/>
              </a:rPr>
              <a:t>What are the four seasons?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PrimaryType" pitchFamily="2" charset="0"/>
              </a:rPr>
              <a:t>What are compass directions?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latin typeface="SassoonPrimaryType" pitchFamily="2" charset="0"/>
              </a:rPr>
              <a:t>How do people prepare for different weather?            </a:t>
            </a:r>
            <a:r>
              <a:rPr lang="en-GB" sz="1600" dirty="0"/>
              <a:t> </a:t>
            </a:r>
            <a:endParaRPr lang="en-US" sz="16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918169" y="3085292"/>
            <a:ext cx="3120687" cy="1461939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u="sng" dirty="0">
                <a:solidFill>
                  <a:srgbClr val="FFC000"/>
                </a:solidFill>
              </a:rPr>
              <a:t>Art/Design &amp; Technology</a:t>
            </a:r>
          </a:p>
          <a:p>
            <a:pPr algn="ctr"/>
            <a:endParaRPr lang="en-GB" sz="1500" dirty="0"/>
          </a:p>
          <a:p>
            <a:pPr algn="ctr"/>
            <a:endParaRPr lang="en-GB" sz="1500" dirty="0"/>
          </a:p>
          <a:p>
            <a:endParaRPr lang="en-GB" sz="15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400" dirty="0">
                <a:latin typeface="SassoonPrimaryType" pitchFamily="2" charset="0"/>
              </a:rPr>
              <a:t>Painting and Mixed Media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400" dirty="0">
                <a:latin typeface="SassoonPrimaryType" pitchFamily="2" charset="0"/>
              </a:rPr>
              <a:t>Textiles – puppet making</a:t>
            </a:r>
            <a:endParaRPr lang="en-GB" sz="1400" dirty="0">
              <a:latin typeface="SassoonPrimaryType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 flipH="1">
            <a:off x="3323661" y="134085"/>
            <a:ext cx="2522045" cy="2554545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u="sng" dirty="0">
                <a:solidFill>
                  <a:schemeClr val="accent2">
                    <a:lumMod val="60000"/>
                    <a:lumOff val="40000"/>
                  </a:schemeClr>
                </a:solidFill>
                <a:latin typeface="SassoonPrimaryType" pitchFamily="2" charset="0"/>
              </a:rPr>
              <a:t>Key Texts</a:t>
            </a:r>
          </a:p>
          <a:p>
            <a:endParaRPr lang="en-GB" sz="1600" dirty="0"/>
          </a:p>
          <a:p>
            <a:endParaRPr lang="en-GB" sz="1600" dirty="0"/>
          </a:p>
          <a:p>
            <a:endParaRPr lang="en-US" sz="1600" dirty="0"/>
          </a:p>
          <a:p>
            <a:r>
              <a:rPr lang="en-US" sz="1600" dirty="0"/>
              <a:t>                      </a:t>
            </a:r>
          </a:p>
          <a:p>
            <a:endParaRPr lang="en-US" sz="1600" dirty="0"/>
          </a:p>
          <a:p>
            <a:r>
              <a:rPr lang="en-US" sz="1600" dirty="0"/>
              <a:t>                          </a:t>
            </a:r>
          </a:p>
          <a:p>
            <a:endParaRPr lang="en-US" sz="1600" dirty="0"/>
          </a:p>
          <a:p>
            <a:r>
              <a:rPr lang="en-US" sz="1600" dirty="0"/>
              <a:t>                          </a:t>
            </a:r>
          </a:p>
          <a:p>
            <a:endParaRPr lang="en-GB" sz="1600" dirty="0"/>
          </a:p>
        </p:txBody>
      </p:sp>
      <p:sp>
        <p:nvSpPr>
          <p:cNvPr id="12" name="TextBox 11"/>
          <p:cNvSpPr txBox="1"/>
          <p:nvPr/>
        </p:nvSpPr>
        <p:spPr>
          <a:xfrm>
            <a:off x="5918169" y="134085"/>
            <a:ext cx="3132857" cy="1631216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accent4"/>
                </a:solidFill>
              </a:rPr>
              <a:t>E</a:t>
            </a:r>
            <a:r>
              <a:rPr lang="en-GB" sz="1600" b="1" u="sng" dirty="0" err="1">
                <a:solidFill>
                  <a:schemeClr val="accent4"/>
                </a:solidFill>
              </a:rPr>
              <a:t>nglish</a:t>
            </a:r>
            <a:endParaRPr lang="en-GB" sz="1600" b="1" u="sng" dirty="0">
              <a:solidFill>
                <a:schemeClr val="accent4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Narrative – Stanley’s Stick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Recount – Ravi’s Roar &amp; Ruby’s Worry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Poetry – Oi Frog!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Narrative – </a:t>
            </a:r>
            <a:r>
              <a:rPr lang="en-US" sz="1400" dirty="0" err="1"/>
              <a:t>Madlenka</a:t>
            </a: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Poetry – Poems to Perform</a:t>
            </a:r>
            <a:endParaRPr lang="en-GB" sz="1400" dirty="0"/>
          </a:p>
        </p:txBody>
      </p:sp>
      <p:sp>
        <p:nvSpPr>
          <p:cNvPr id="16" name="TextBox 15"/>
          <p:cNvSpPr txBox="1"/>
          <p:nvPr/>
        </p:nvSpPr>
        <p:spPr>
          <a:xfrm flipH="1">
            <a:off x="3310692" y="3738025"/>
            <a:ext cx="2522047" cy="1200329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u="sng" dirty="0"/>
              <a:t>Computing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400" dirty="0">
                <a:latin typeface="SassoonPrimaryType" pitchFamily="2" charset="0"/>
              </a:rPr>
              <a:t>D</a:t>
            </a:r>
            <a:r>
              <a:rPr lang="en-GB" sz="1400" dirty="0" err="1">
                <a:latin typeface="SassoonPrimaryType" pitchFamily="2" charset="0"/>
              </a:rPr>
              <a:t>ata</a:t>
            </a:r>
            <a:r>
              <a:rPr lang="en-GB" sz="1400" dirty="0">
                <a:latin typeface="SassoonPrimaryType" pitchFamily="2" charset="0"/>
              </a:rPr>
              <a:t> &amp; Information – Grouping Data.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400" dirty="0">
                <a:latin typeface="SassoonPrimaryType" pitchFamily="2" charset="0"/>
              </a:rPr>
              <a:t>P</a:t>
            </a:r>
            <a:r>
              <a:rPr lang="en-GB" sz="1400" dirty="0" err="1">
                <a:latin typeface="SassoonPrimaryType" pitchFamily="2" charset="0"/>
              </a:rPr>
              <a:t>rogramming</a:t>
            </a:r>
            <a:r>
              <a:rPr lang="en-GB" sz="1400" dirty="0">
                <a:latin typeface="SassoonPrimaryType" pitchFamily="2" charset="0"/>
              </a:rPr>
              <a:t> – Moving a </a:t>
            </a:r>
            <a:r>
              <a:rPr lang="en-GB" sz="1400" dirty="0" err="1">
                <a:latin typeface="SassoonPrimaryType" pitchFamily="2" charset="0"/>
              </a:rPr>
              <a:t>Beebot</a:t>
            </a:r>
            <a:r>
              <a:rPr lang="en-GB" sz="1400" dirty="0">
                <a:latin typeface="SassoonPrimaryType" pitchFamily="2" charset="0"/>
              </a:rPr>
              <a:t>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329605" y="4987837"/>
            <a:ext cx="2484458" cy="1200329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u="sng" dirty="0">
                <a:solidFill>
                  <a:schemeClr val="accent4">
                    <a:lumMod val="75000"/>
                  </a:schemeClr>
                </a:solidFill>
              </a:rPr>
              <a:t>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SassoonPrimaryType" pitchFamily="2" charset="0"/>
              </a:rPr>
              <a:t>C</a:t>
            </a:r>
            <a:r>
              <a:rPr lang="en-GB" sz="1400" dirty="0" err="1">
                <a:latin typeface="SassoonPrimaryType" pitchFamily="2" charset="0"/>
              </a:rPr>
              <a:t>reation</a:t>
            </a:r>
            <a:r>
              <a:rPr lang="en-GB" sz="1400" dirty="0">
                <a:latin typeface="SassoonPrimaryType" pitchFamily="2" charset="0"/>
              </a:rPr>
              <a:t> – who made the world?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SassoonPrimaryType" pitchFamily="2" charset="0"/>
              </a:rPr>
              <a:t>S</a:t>
            </a:r>
            <a:r>
              <a:rPr lang="en-GB" sz="1400" dirty="0" err="1">
                <a:latin typeface="SassoonPrimaryType" pitchFamily="2" charset="0"/>
              </a:rPr>
              <a:t>alvation</a:t>
            </a:r>
            <a:r>
              <a:rPr lang="en-GB" sz="1400" dirty="0">
                <a:latin typeface="SassoonPrimaryType" pitchFamily="2" charset="0"/>
              </a:rPr>
              <a:t> – Why does Eater matter to Christians?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943400" y="5408818"/>
            <a:ext cx="3088633" cy="800219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solidFill>
                  <a:srgbClr val="7030A0"/>
                </a:solidFill>
              </a:rPr>
              <a:t>P</a:t>
            </a:r>
            <a:r>
              <a:rPr lang="en-GB" u="sng" dirty="0">
                <a:solidFill>
                  <a:srgbClr val="00B050"/>
                </a:solidFill>
              </a:rPr>
              <a:t>S</a:t>
            </a:r>
            <a:r>
              <a:rPr lang="en-GB" u="sng" dirty="0">
                <a:solidFill>
                  <a:srgbClr val="FF0000"/>
                </a:solidFill>
              </a:rPr>
              <a:t>H</a:t>
            </a:r>
            <a:r>
              <a:rPr lang="en-GB" u="sng" dirty="0">
                <a:solidFill>
                  <a:schemeClr val="accent1"/>
                </a:solidFill>
              </a:rPr>
              <a:t>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400" dirty="0">
                <a:latin typeface="SassoonPrimaryType" pitchFamily="2" charset="0"/>
              </a:rPr>
              <a:t>D</a:t>
            </a:r>
            <a:r>
              <a:rPr lang="en-GB" sz="1400" dirty="0">
                <a:latin typeface="SassoonPrimaryType" pitchFamily="2" charset="0"/>
              </a:rPr>
              <a:t>reams and Goals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400" dirty="0">
                <a:latin typeface="SassoonPrimaryType" pitchFamily="2" charset="0"/>
              </a:rPr>
              <a:t>H</a:t>
            </a:r>
            <a:r>
              <a:rPr lang="en-GB" sz="1400" dirty="0" err="1">
                <a:latin typeface="SassoonPrimaryType" pitchFamily="2" charset="0"/>
              </a:rPr>
              <a:t>ealthy</a:t>
            </a:r>
            <a:r>
              <a:rPr lang="en-GB" sz="1400" dirty="0">
                <a:latin typeface="SassoonPrimaryType" pitchFamily="2" charset="0"/>
              </a:rPr>
              <a:t> Me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1520" y="6221411"/>
            <a:ext cx="8712968" cy="36933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solidFill>
                  <a:srgbClr val="00B050"/>
                </a:solidFill>
                <a:latin typeface="SassoonPrimaryType" pitchFamily="2" charset="0"/>
              </a:rPr>
              <a:t>Physical Education </a:t>
            </a:r>
            <a:r>
              <a:rPr lang="en-GB" sz="1600" dirty="0">
                <a:latin typeface="SassoonPrimaryType" pitchFamily="2" charset="0"/>
              </a:rPr>
              <a:t>Fitness, Ball Skills – football, Outdoor Adventure, Social Dodgeball</a:t>
            </a:r>
            <a:r>
              <a:rPr lang="en-GB" sz="1400" dirty="0">
                <a:latin typeface="SassoonPrimaryType" pitchFamily="2" charset="0"/>
              </a:rPr>
              <a:t>.</a:t>
            </a:r>
            <a:r>
              <a:rPr lang="en-GB" sz="1400" b="1" u="sng" dirty="0"/>
              <a:t> </a:t>
            </a:r>
            <a:r>
              <a:rPr lang="en-GB" sz="1200" b="1" u="sng" dirty="0"/>
              <a:t> </a:t>
            </a:r>
            <a:endParaRPr lang="en-GB" sz="1200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61DA897D-1C6C-4AA2-9FE2-39920557B1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123016" y="3413990"/>
            <a:ext cx="2697325" cy="648071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B10FBA6D-EF6E-4568-AEA2-008780A132B3}"/>
              </a:ext>
            </a:extLst>
          </p:cNvPr>
          <p:cNvSpPr txBox="1"/>
          <p:nvPr/>
        </p:nvSpPr>
        <p:spPr>
          <a:xfrm>
            <a:off x="5932226" y="4593304"/>
            <a:ext cx="3099382" cy="76944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rgbClr val="FF0000"/>
                </a:solidFill>
              </a:rPr>
              <a:t>Music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SassoonPrimaryType" pitchFamily="2" charset="0"/>
              </a:rPr>
              <a:t>In The Groove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SassoonPrimaryType" pitchFamily="2" charset="0"/>
              </a:rPr>
              <a:t>Round and Round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2AF0DE-3807-433E-8740-2045AE5FF65A}"/>
              </a:ext>
            </a:extLst>
          </p:cNvPr>
          <p:cNvSpPr txBox="1"/>
          <p:nvPr/>
        </p:nvSpPr>
        <p:spPr>
          <a:xfrm>
            <a:off x="5911751" y="1825132"/>
            <a:ext cx="3119857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tx1">
                    <a:lumMod val="50000"/>
                    <a:lumOff val="50000"/>
                  </a:schemeClr>
                </a:solidFill>
                <a:latin typeface="SassoonPrimaryType" pitchFamily="2" charset="0"/>
              </a:rPr>
              <a:t>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SassoonPrimaryType" pitchFamily="2" charset="0"/>
              </a:rPr>
              <a:t>Addition &amp; subtraction within 20.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SassoonPrimaryType" pitchFamily="2" charset="0"/>
              </a:rPr>
              <a:t>Place Value within 50.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SassoonPrimaryType" pitchFamily="2" charset="0"/>
              </a:rPr>
              <a:t>Measurement – Length &amp; Height.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SassoonPrimaryType" pitchFamily="2" charset="0"/>
              </a:rPr>
              <a:t>Measurement – Weight &amp; Volume.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FFB985-C9EE-4B40-92C4-434FF09F64FC}"/>
              </a:ext>
            </a:extLst>
          </p:cNvPr>
          <p:cNvSpPr txBox="1"/>
          <p:nvPr/>
        </p:nvSpPr>
        <p:spPr>
          <a:xfrm>
            <a:off x="3295155" y="2734307"/>
            <a:ext cx="2522046" cy="98488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rgbClr val="C00000"/>
                </a:solidFill>
                <a:latin typeface="SassoonPrimaryType" pitchFamily="2" charset="0"/>
              </a:rPr>
              <a:t>Phonics &amp; Reading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SassoonPrimaryType" pitchFamily="2" charset="0"/>
              </a:rPr>
              <a:t>Continue with the RWI phonics </a:t>
            </a:r>
            <a:r>
              <a:rPr lang="en-US" sz="1400" dirty="0" err="1">
                <a:latin typeface="SassoonPrimaryType" pitchFamily="2" charset="0"/>
              </a:rPr>
              <a:t>pragramme</a:t>
            </a:r>
            <a:r>
              <a:rPr lang="en-US" sz="1400" dirty="0">
                <a:latin typeface="SassoonPrimaryType" pitchFamily="2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SassoonPrimaryType" pitchFamily="2" charset="0"/>
              </a:rPr>
              <a:t>Reading comprehension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14016A-82D3-456C-9A8A-439F3DD17D89}"/>
              </a:ext>
            </a:extLst>
          </p:cNvPr>
          <p:cNvSpPr txBox="1"/>
          <p:nvPr/>
        </p:nvSpPr>
        <p:spPr>
          <a:xfrm>
            <a:off x="144857" y="4547231"/>
            <a:ext cx="3095124" cy="163121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u="sng" dirty="0">
                <a:solidFill>
                  <a:schemeClr val="accent6"/>
                </a:solidFill>
                <a:latin typeface="SassoonPrimaryType" pitchFamily="2" charset="0"/>
              </a:rPr>
              <a:t>History</a:t>
            </a:r>
          </a:p>
          <a:p>
            <a:pPr algn="ctr"/>
            <a:r>
              <a:rPr lang="en-US" sz="1400" b="1" dirty="0">
                <a:latin typeface="SassoonPrimaryType" pitchFamily="2" charset="0"/>
              </a:rPr>
              <a:t>How have toys changed?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SassoonPrimaryType" pitchFamily="2" charset="0"/>
              </a:rPr>
              <a:t>What were toys like in the past – similarities and differences.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SassoonPrimaryType" pitchFamily="2" charset="0"/>
              </a:rPr>
              <a:t>How have teddy bears changed over time?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latin typeface="SassoonPrimaryType" pitchFamily="2" charset="0"/>
              </a:rPr>
              <a:t>Toy Making experience in school.</a:t>
            </a:r>
          </a:p>
        </p:txBody>
      </p:sp>
      <p:pic>
        <p:nvPicPr>
          <p:cNvPr id="1026" name="Picture 2" descr="Stanley's Stick - Twinkl">
            <a:extLst>
              <a:ext uri="{FF2B5EF4-FFF2-40B4-BE49-F238E27FC236}">
                <a16:creationId xmlns:a16="http://schemas.microsoft.com/office/drawing/2014/main" id="{1929AB74-D13B-4D47-A1D6-6ACBA808B2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3621" y="480141"/>
            <a:ext cx="1146372" cy="971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609ACD0-EFC1-4C05-B153-CEB356CAF2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4008" y="480141"/>
            <a:ext cx="1151627" cy="97110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58369E6-A54F-408B-9AE3-DE6A8F4ECAD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23661" y="1470083"/>
            <a:ext cx="1176332" cy="109482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4A2C498-1621-49CB-8C40-1ABDAE8B611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10539" y="1483563"/>
            <a:ext cx="1151627" cy="1094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7807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11550</TotalTime>
  <Words>260</Words>
  <Application>Microsoft Office PowerPoint</Application>
  <PresentationFormat>On-screen Show (4:3)</PresentationFormat>
  <Paragraphs>64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SassoonPrimaryType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Pupil</dc:creator>
  <cp:lastModifiedBy>Clare Hepworth</cp:lastModifiedBy>
  <cp:revision>70</cp:revision>
  <dcterms:created xsi:type="dcterms:W3CDTF">2019-08-31T14:53:34Z</dcterms:created>
  <dcterms:modified xsi:type="dcterms:W3CDTF">2026-01-19T18:12:33Z</dcterms:modified>
</cp:coreProperties>
</file>