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22"/>
  </p:notesMasterIdLst>
  <p:sldIdLst>
    <p:sldId id="265" r:id="rId3"/>
    <p:sldId id="262" r:id="rId4"/>
    <p:sldId id="263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81" r:id="rId17"/>
    <p:sldId id="282" r:id="rId18"/>
    <p:sldId id="283" r:id="rId19"/>
    <p:sldId id="285" r:id="rId20"/>
    <p:sldId id="286" r:id="rId21"/>
  </p:sldIdLst>
  <p:sldSz cx="9144000" cy="5715000" type="screen16x1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inimized">
    <p:restoredLeft sz="0" autoAdjust="0"/>
    <p:restoredTop sz="0" autoAdjust="0"/>
  </p:normalViewPr>
  <p:slideViewPr>
    <p:cSldViewPr snapToGrid="0">
      <p:cViewPr varScale="1">
        <p:scale>
          <a:sx n="22" d="100"/>
          <a:sy n="22" d="100"/>
        </p:scale>
        <p:origin x="2924" y="20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6" d="100"/>
          <a:sy n="56" d="100"/>
        </p:scale>
        <p:origin x="1998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15D227-FAA4-462E-85B6-D7914CD4F428}" type="datetimeFigureOut">
              <a:rPr lang="en-GB" smtClean="0"/>
              <a:t>09/10/2021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60438" y="1143000"/>
            <a:ext cx="49371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B995D3-E8E7-4C07-9610-4BF16BD02FB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70805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B995D3-E8E7-4C07-9610-4BF16BD02FBA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39924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B995D3-E8E7-4C07-9610-4BF16BD02FBA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66004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B995D3-E8E7-4C07-9610-4BF16BD02FBA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72360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B995D3-E8E7-4C07-9610-4BF16BD02FBA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53028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B995D3-E8E7-4C07-9610-4BF16BD02FBA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46584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dirty="0" smtClean="0"/>
              <a:t>We use this Speed Sounds chart in Phonics</a:t>
            </a:r>
            <a:r>
              <a:rPr lang="en-US" baseline="0" dirty="0" smtClean="0"/>
              <a:t> </a:t>
            </a:r>
            <a:r>
              <a:rPr lang="en-US" dirty="0" smtClean="0"/>
              <a:t>lessons. 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dirty="0" smtClean="0"/>
              <a:t>It</a:t>
            </a:r>
            <a:r>
              <a:rPr lang="en-US" sz="1200" b="0" i="0" u="none" strike="noStrike" cap="none" dirty="0" smtClean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 shows the most common graphemes for each sound. 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200" b="0" i="0" u="none" strike="noStrike" cap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Each box is a sound box showing different ways to read and write the sound. </a:t>
            </a:r>
            <a:r>
              <a:rPr lang="en-US" sz="1200" b="0" i="1" u="none" strike="noStrike" cap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Demo the ‘f’ sound box with examples of words ‘fun’, ‘huff’, ‘photo’ and the  ‘or’ sound box with examples of words ‘or’, ‘door’, ‘more’, ‘dawn’, ‘author’.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B995D3-E8E7-4C07-9610-4BF16BD02FBA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48917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B995D3-E8E7-4C07-9610-4BF16BD02FBA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19202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B995D3-E8E7-4C07-9610-4BF16BD02FBA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8147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B995D3-E8E7-4C07-9610-4BF16BD02FBA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35692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B995D3-E8E7-4C07-9610-4BF16BD02FBA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00856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B995D3-E8E7-4C07-9610-4BF16BD02FBA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46306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B995D3-E8E7-4C07-9610-4BF16BD02FBA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1278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B995D3-E8E7-4C07-9610-4BF16BD02FBA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66698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B995D3-E8E7-4C07-9610-4BF16BD02FBA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36722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B995D3-E8E7-4C07-9610-4BF16BD02FBA}" type="slidenum">
              <a:rPr lang="en-GB" smtClean="0"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75832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B995D3-E8E7-4C07-9610-4BF16BD02FBA}" type="slidenum">
              <a:rPr lang="en-GB" smtClean="0"/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92433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B995D3-E8E7-4C07-9610-4BF16BD02FBA}" type="slidenum">
              <a:rPr lang="en-GB" smtClean="0"/>
              <a:t>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844740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B995D3-E8E7-4C07-9610-4BF16BD02FBA}" type="slidenum">
              <a:rPr lang="en-GB" smtClean="0"/>
              <a:t>18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666138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B995D3-E8E7-4C07-9610-4BF16BD02FBA}" type="slidenum">
              <a:rPr lang="en-GB" smtClean="0"/>
              <a:t>19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95559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ounded Rectangle 8"/>
          <p:cNvSpPr/>
          <p:nvPr userDrawn="1"/>
        </p:nvSpPr>
        <p:spPr>
          <a:xfrm>
            <a:off x="102661" y="99102"/>
            <a:ext cx="8953204" cy="5508484"/>
          </a:xfrm>
          <a:prstGeom prst="roundRect">
            <a:avLst>
              <a:gd name="adj" fmla="val 2980"/>
            </a:avLst>
          </a:prstGeom>
          <a:solidFill>
            <a:schemeClr val="bg1"/>
          </a:solidFill>
          <a:ln>
            <a:noFill/>
          </a:ln>
          <a:effectLst>
            <a:outerShdw blurRad="50800" dist="508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33110" y="3644119"/>
            <a:ext cx="2990591" cy="1686780"/>
          </a:xfrm>
          <a:prstGeom prst="rect">
            <a:avLst/>
          </a:prstGeom>
        </p:spPr>
      </p:pic>
      <p:sp>
        <p:nvSpPr>
          <p:cNvPr id="11" name="Rounded Rectangle 10"/>
          <p:cNvSpPr/>
          <p:nvPr userDrawn="1"/>
        </p:nvSpPr>
        <p:spPr>
          <a:xfrm>
            <a:off x="220337" y="198304"/>
            <a:ext cx="8736376" cy="3150824"/>
          </a:xfrm>
          <a:prstGeom prst="roundRect">
            <a:avLst>
              <a:gd name="adj" fmla="val 5168"/>
            </a:avLst>
          </a:prstGeom>
          <a:gradFill flip="none" rotWithShape="1">
            <a:gsLst>
              <a:gs pos="57000">
                <a:schemeClr val="bg1">
                  <a:lumMod val="85000"/>
                </a:schemeClr>
              </a:gs>
              <a:gs pos="81000">
                <a:schemeClr val="bg1">
                  <a:lumMod val="75000"/>
                </a:schemeClr>
              </a:gs>
              <a:gs pos="100000">
                <a:schemeClr val="bg1">
                  <a:lumMod val="65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7150" tIns="28575" rIns="57150" bIns="285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125" dirty="0"/>
          </a:p>
        </p:txBody>
      </p:sp>
      <p:sp>
        <p:nvSpPr>
          <p:cNvPr id="13" name="TextBox 12"/>
          <p:cNvSpPr txBox="1"/>
          <p:nvPr userDrawn="1"/>
        </p:nvSpPr>
        <p:spPr>
          <a:xfrm>
            <a:off x="5133860" y="2333465"/>
            <a:ext cx="3701666" cy="1015663"/>
          </a:xfrm>
          <a:prstGeom prst="rect">
            <a:avLst/>
          </a:prstGeom>
          <a:noFill/>
          <a:effectLst>
            <a:outerShdw blurRad="635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GB" sz="6000" b="1" dirty="0" smtClean="0">
                <a:solidFill>
                  <a:srgbClr val="FF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Phonics</a:t>
            </a:r>
            <a:endParaRPr lang="en-GB" sz="6000" b="1" dirty="0">
              <a:solidFill>
                <a:srgbClr val="FF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07032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ounded Rectangle 7"/>
          <p:cNvSpPr/>
          <p:nvPr userDrawn="1"/>
        </p:nvSpPr>
        <p:spPr>
          <a:xfrm>
            <a:off x="102661" y="99102"/>
            <a:ext cx="8953204" cy="5508484"/>
          </a:xfrm>
          <a:prstGeom prst="roundRect">
            <a:avLst>
              <a:gd name="adj" fmla="val 2980"/>
            </a:avLst>
          </a:prstGeom>
          <a:solidFill>
            <a:schemeClr val="bg1"/>
          </a:solidFill>
          <a:ln>
            <a:noFill/>
          </a:ln>
          <a:effectLst>
            <a:outerShdw blurRad="50800" dist="508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ounded Rectangle 8"/>
          <p:cNvSpPr/>
          <p:nvPr userDrawn="1"/>
        </p:nvSpPr>
        <p:spPr>
          <a:xfrm>
            <a:off x="220337" y="198304"/>
            <a:ext cx="8736376" cy="4907096"/>
          </a:xfrm>
          <a:prstGeom prst="roundRect">
            <a:avLst>
              <a:gd name="adj" fmla="val 5168"/>
            </a:avLst>
          </a:prstGeom>
          <a:gradFill flip="none" rotWithShape="1">
            <a:gsLst>
              <a:gs pos="57000">
                <a:schemeClr val="bg1">
                  <a:lumMod val="85000"/>
                </a:schemeClr>
              </a:gs>
              <a:gs pos="81000">
                <a:schemeClr val="bg1">
                  <a:lumMod val="75000"/>
                </a:schemeClr>
              </a:gs>
              <a:gs pos="100000">
                <a:schemeClr val="bg1">
                  <a:lumMod val="65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7150" tIns="28575" rIns="57150" bIns="285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125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5654" y="316179"/>
            <a:ext cx="1679585" cy="947334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521355"/>
            <a:ext cx="7886700" cy="2963560"/>
          </a:xfrm>
        </p:spPr>
        <p:txBody>
          <a:bodyPr/>
          <a:lstStyle>
            <a:lvl1pPr>
              <a:defRPr sz="2800">
                <a:latin typeface="+mn-lt"/>
              </a:defRPr>
            </a:lvl1pPr>
            <a:lvl2pPr>
              <a:defRPr sz="2400"/>
            </a:lvl2pPr>
            <a:lvl3pPr>
              <a:defRPr sz="2000"/>
            </a:lvl3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4517570" y="304271"/>
            <a:ext cx="3997779" cy="1104636"/>
          </a:xfrm>
          <a:effectLst>
            <a:outerShdw blurRad="50800" dist="381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>
            <a:normAutofit/>
          </a:bodyPr>
          <a:lstStyle>
            <a:lvl1pPr>
              <a:defRPr sz="2800" b="1">
                <a:solidFill>
                  <a:srgbClr val="FF3399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03931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ounded Rectangle 7"/>
          <p:cNvSpPr/>
          <p:nvPr userDrawn="1"/>
        </p:nvSpPr>
        <p:spPr>
          <a:xfrm>
            <a:off x="102661" y="99102"/>
            <a:ext cx="8953204" cy="5508484"/>
          </a:xfrm>
          <a:prstGeom prst="roundRect">
            <a:avLst>
              <a:gd name="adj" fmla="val 2980"/>
            </a:avLst>
          </a:prstGeom>
          <a:solidFill>
            <a:schemeClr val="bg1"/>
          </a:solidFill>
          <a:ln>
            <a:noFill/>
          </a:ln>
          <a:effectLst>
            <a:outerShdw blurRad="50800" dist="508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Rounded Rectangle 19"/>
          <p:cNvSpPr/>
          <p:nvPr userDrawn="1"/>
        </p:nvSpPr>
        <p:spPr>
          <a:xfrm>
            <a:off x="220337" y="198304"/>
            <a:ext cx="8736376" cy="4907096"/>
          </a:xfrm>
          <a:prstGeom prst="roundRect">
            <a:avLst>
              <a:gd name="adj" fmla="val 5168"/>
            </a:avLst>
          </a:prstGeom>
          <a:gradFill flip="none" rotWithShape="1">
            <a:gsLst>
              <a:gs pos="57000">
                <a:schemeClr val="bg1">
                  <a:lumMod val="85000"/>
                </a:schemeClr>
              </a:gs>
              <a:gs pos="81000">
                <a:schemeClr val="bg1">
                  <a:lumMod val="75000"/>
                </a:schemeClr>
              </a:gs>
              <a:gs pos="100000">
                <a:schemeClr val="bg1">
                  <a:lumMod val="65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7150" tIns="28575" rIns="57150" bIns="285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125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5654" y="316179"/>
            <a:ext cx="1679585" cy="947334"/>
          </a:xfrm>
          <a:prstGeom prst="rect">
            <a:avLst/>
          </a:prstGeom>
        </p:spPr>
      </p:pic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4517570" y="304271"/>
            <a:ext cx="3997779" cy="1104636"/>
          </a:xfrm>
          <a:effectLst>
            <a:outerShdw blurRad="50800" dist="381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>
            <a:normAutofit/>
          </a:bodyPr>
          <a:lstStyle>
            <a:lvl1pPr>
              <a:defRPr sz="2800" b="1">
                <a:solidFill>
                  <a:srgbClr val="FF3399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27441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 userDrawn="1"/>
        </p:nvSpPr>
        <p:spPr>
          <a:xfrm>
            <a:off x="102661" y="99102"/>
            <a:ext cx="8953204" cy="5508484"/>
          </a:xfrm>
          <a:prstGeom prst="roundRect">
            <a:avLst>
              <a:gd name="adj" fmla="val 2980"/>
            </a:avLst>
          </a:prstGeom>
          <a:solidFill>
            <a:schemeClr val="bg1"/>
          </a:solidFill>
          <a:ln>
            <a:noFill/>
          </a:ln>
          <a:effectLst>
            <a:outerShdw blurRad="50800" dist="508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ounded Rectangle 12"/>
          <p:cNvSpPr/>
          <p:nvPr userDrawn="1"/>
        </p:nvSpPr>
        <p:spPr>
          <a:xfrm>
            <a:off x="220337" y="198305"/>
            <a:ext cx="8736376" cy="4917981"/>
          </a:xfrm>
          <a:prstGeom prst="roundRect">
            <a:avLst>
              <a:gd name="adj" fmla="val 5168"/>
            </a:avLst>
          </a:prstGeom>
          <a:gradFill flip="none" rotWithShape="1">
            <a:gsLst>
              <a:gs pos="57000">
                <a:schemeClr val="bg1">
                  <a:lumMod val="85000"/>
                </a:schemeClr>
              </a:gs>
              <a:gs pos="81000">
                <a:schemeClr val="bg1">
                  <a:lumMod val="75000"/>
                </a:schemeClr>
              </a:gs>
              <a:gs pos="100000">
                <a:schemeClr val="bg1">
                  <a:lumMod val="65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7150" tIns="28575" rIns="57150" bIns="285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125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22371" y="304271"/>
            <a:ext cx="3694170" cy="1104636"/>
          </a:xfrm>
          <a:effectLst>
            <a:outerShdw blurRad="635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>
            <a:normAutofit/>
          </a:bodyPr>
          <a:lstStyle>
            <a:lvl1pPr>
              <a:defRPr sz="2800" b="1">
                <a:solidFill>
                  <a:srgbClr val="FF3399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499733"/>
            <a:ext cx="7885508" cy="266949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4649632"/>
            <a:ext cx="7885508" cy="686593"/>
          </a:xfrm>
          <a:effectLst>
            <a:outerShdw blurRad="635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 anchor="b">
            <a:noAutofit/>
          </a:bodyPr>
          <a:lstStyle>
            <a:lvl1pPr marL="0" indent="0">
              <a:buNone/>
              <a:defRPr sz="5400" b="1">
                <a:solidFill>
                  <a:srgbClr val="FF3399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 smtClean="0"/>
              <a:t>Edit Master text styles</a:t>
            </a:r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5654" y="209437"/>
            <a:ext cx="1679585" cy="947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80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 userDrawn="1"/>
        </p:nvSpPr>
        <p:spPr>
          <a:xfrm>
            <a:off x="102661" y="99102"/>
            <a:ext cx="8953204" cy="5508484"/>
          </a:xfrm>
          <a:prstGeom prst="roundRect">
            <a:avLst>
              <a:gd name="adj" fmla="val 2980"/>
            </a:avLst>
          </a:prstGeom>
          <a:solidFill>
            <a:schemeClr val="bg1"/>
          </a:solidFill>
          <a:ln>
            <a:noFill/>
          </a:ln>
          <a:effectLst>
            <a:outerShdw blurRad="50800" dist="508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ounded Rectangle 8"/>
          <p:cNvSpPr/>
          <p:nvPr userDrawn="1"/>
        </p:nvSpPr>
        <p:spPr>
          <a:xfrm>
            <a:off x="220337" y="198304"/>
            <a:ext cx="8736376" cy="4907096"/>
          </a:xfrm>
          <a:prstGeom prst="roundRect">
            <a:avLst>
              <a:gd name="adj" fmla="val 5168"/>
            </a:avLst>
          </a:prstGeom>
          <a:gradFill flip="none" rotWithShape="1">
            <a:gsLst>
              <a:gs pos="57000">
                <a:schemeClr val="bg1">
                  <a:lumMod val="85000"/>
                </a:schemeClr>
              </a:gs>
              <a:gs pos="81000">
                <a:schemeClr val="bg1">
                  <a:lumMod val="75000"/>
                </a:schemeClr>
              </a:gs>
              <a:gs pos="100000">
                <a:schemeClr val="bg1">
                  <a:lumMod val="65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7150" tIns="28575" rIns="57150" bIns="285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125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98202"/>
            <a:ext cx="7886700" cy="1104636"/>
          </a:xfrm>
          <a:effectLst>
            <a:outerShdw blurRad="508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>
            <a:noAutofit/>
          </a:bodyPr>
          <a:lstStyle>
            <a:lvl1pPr>
              <a:defRPr sz="12500" b="1">
                <a:solidFill>
                  <a:srgbClr val="FF3399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665568" y="1011084"/>
            <a:ext cx="4145246" cy="2338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5980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06BE3-16A4-4D34-9651-8E1CB4D7D445}" type="datetimeFigureOut">
              <a:rPr lang="en-GB" smtClean="0"/>
              <a:t>09/10/2021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A9CDD-3F40-42FD-AB35-480FF73E97E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636488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06BE3-16A4-4D34-9651-8E1CB4D7D445}" type="datetimeFigureOut">
              <a:rPr lang="en-GB" smtClean="0"/>
              <a:t>09/10/2021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A9CDD-3F40-42FD-AB35-480FF73E97E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51699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822855"/>
            <a:ext cx="4629150" cy="406135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06BE3-16A4-4D34-9651-8E1CB4D7D445}" type="datetimeFigureOut">
              <a:rPr lang="en-GB" smtClean="0"/>
              <a:t>09/10/2021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A9CDD-3F40-42FD-AB35-480FF73E97E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55489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822855"/>
            <a:ext cx="4629150" cy="4061354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06BE3-16A4-4D34-9651-8E1CB4D7D445}" type="datetimeFigureOut">
              <a:rPr lang="en-GB" smtClean="0"/>
              <a:t>09/10/2021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A9CDD-3F40-42FD-AB35-480FF73E97E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84191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06BE3-16A4-4D34-9651-8E1CB4D7D445}" type="datetimeFigureOut">
              <a:rPr lang="en-GB" smtClean="0"/>
              <a:t>09/10/2021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A9CDD-3F40-42FD-AB35-480FF73E97E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61372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04271"/>
            <a:ext cx="1971675" cy="48431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04271"/>
            <a:ext cx="5800725" cy="484319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06BE3-16A4-4D34-9651-8E1CB4D7D445}" type="datetimeFigureOut">
              <a:rPr lang="en-GB" smtClean="0"/>
              <a:t>09/10/2021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A9CDD-3F40-42FD-AB35-480FF73E97E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53751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935038"/>
            <a:ext cx="6858000" cy="199072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001963"/>
            <a:ext cx="6858000" cy="1379537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29ADE-7440-4820-B1AB-2DC0A6D5F783}" type="datetimeFigureOut">
              <a:rPr lang="en-GB" smtClean="0"/>
              <a:t>09/10/2021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C7753-4EB6-4C2E-B779-E52528280C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95632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29ADE-7440-4820-B1AB-2DC0A6D5F783}" type="datetimeFigureOut">
              <a:rPr lang="en-GB" smtClean="0"/>
              <a:t>09/10/2021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C7753-4EB6-4C2E-B779-E52528280C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18903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425575"/>
            <a:ext cx="7886700" cy="2376488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824288"/>
            <a:ext cx="7886700" cy="125095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29ADE-7440-4820-B1AB-2DC0A6D5F783}" type="datetimeFigureOut">
              <a:rPr lang="en-GB" smtClean="0"/>
              <a:t>09/10/2021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C7753-4EB6-4C2E-B779-E52528280C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17682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520825"/>
            <a:ext cx="3867150" cy="36274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520825"/>
            <a:ext cx="3867150" cy="36274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29ADE-7440-4820-B1AB-2DC0A6D5F783}" type="datetimeFigureOut">
              <a:rPr lang="en-GB" smtClean="0"/>
              <a:t>09/10/2021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C7753-4EB6-4C2E-B779-E52528280C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48841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04800"/>
            <a:ext cx="7886700" cy="11049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401763"/>
            <a:ext cx="3868737" cy="6858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087563"/>
            <a:ext cx="3868737" cy="30702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401763"/>
            <a:ext cx="3887788" cy="6858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087563"/>
            <a:ext cx="3887788" cy="30702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29ADE-7440-4820-B1AB-2DC0A6D5F783}" type="datetimeFigureOut">
              <a:rPr lang="en-GB" smtClean="0"/>
              <a:t>09/10/2021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C7753-4EB6-4C2E-B779-E52528280C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92953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29ADE-7440-4820-B1AB-2DC0A6D5F783}" type="datetimeFigureOut">
              <a:rPr lang="en-GB" smtClean="0"/>
              <a:t>09/10/2021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C7753-4EB6-4C2E-B779-E52528280C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1119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29ADE-7440-4820-B1AB-2DC0A6D5F783}" type="datetimeFigureOut">
              <a:rPr lang="en-GB" smtClean="0"/>
              <a:t>09/10/2021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C7753-4EB6-4C2E-B779-E52528280C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5841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81000"/>
            <a:ext cx="2949575" cy="13335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822325"/>
            <a:ext cx="4629150" cy="40624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1714500"/>
            <a:ext cx="2949575" cy="3176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29ADE-7440-4820-B1AB-2DC0A6D5F783}" type="datetimeFigureOut">
              <a:rPr lang="en-GB" smtClean="0"/>
              <a:t>09/10/2021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C7753-4EB6-4C2E-B779-E52528280C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046168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81000"/>
            <a:ext cx="2949575" cy="13335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822325"/>
            <a:ext cx="4629150" cy="40624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1714500"/>
            <a:ext cx="2949575" cy="3176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29ADE-7440-4820-B1AB-2DC0A6D5F783}" type="datetimeFigureOut">
              <a:rPr lang="en-GB" smtClean="0"/>
              <a:t>09/10/2021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C7753-4EB6-4C2E-B779-E52528280C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050959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29ADE-7440-4820-B1AB-2DC0A6D5F783}" type="datetimeFigureOut">
              <a:rPr lang="en-GB" smtClean="0"/>
              <a:t>09/10/2021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C7753-4EB6-4C2E-B779-E52528280C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76618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04800"/>
            <a:ext cx="1971675" cy="48434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04800"/>
            <a:ext cx="5762625" cy="4843463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29ADE-7440-4820-B1AB-2DC0A6D5F783}" type="datetimeFigureOut">
              <a:rPr lang="en-GB" smtClean="0"/>
              <a:t>09/10/2021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C7753-4EB6-4C2E-B779-E52528280C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24882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04271"/>
            <a:ext cx="7886700" cy="11046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521354"/>
            <a:ext cx="7886700" cy="36261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5296959"/>
            <a:ext cx="20574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06BE3-16A4-4D34-9651-8E1CB4D7D445}" type="datetimeFigureOut">
              <a:rPr lang="en-GB" smtClean="0"/>
              <a:t>09/10/2021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5296959"/>
            <a:ext cx="30861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5296959"/>
            <a:ext cx="20574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CA9CDD-3F40-42FD-AB35-480FF73E97E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8088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7" r:id="rId4"/>
    <p:sldLayoutId id="2147483676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04800"/>
            <a:ext cx="7886700" cy="11049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520825"/>
            <a:ext cx="7886700" cy="36274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5297488"/>
            <a:ext cx="20574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E29ADE-7440-4820-B1AB-2DC0A6D5F783}" type="datetimeFigureOut">
              <a:rPr lang="en-GB" smtClean="0"/>
              <a:t>09/10/2021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5297488"/>
            <a:ext cx="30861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5297488"/>
            <a:ext cx="20574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C7753-4EB6-4C2E-B779-E52528280C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990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xfordowl.co.uk/for-home/reading-owl/find-a-book/read-write-inc-phonics--1/phonics-pure-sounds-video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uthmiskin.com/en/find-out-more/parents/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Relationship Id="rId5" Type="http://schemas.openxmlformats.org/officeDocument/2006/relationships/hyperlink" Target="https://home.oxfordowl.co.uk/reading/" TargetMode="External"/><Relationship Id="rId4" Type="http://schemas.openxmlformats.org/officeDocument/2006/relationships/hyperlink" Target="https://home.oxfordowl.co.uk/reading/reading-schemes-oxford-levels/read-write-inc-phonics-guide/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46573" y="3437262"/>
            <a:ext cx="3657601" cy="369332"/>
          </a:xfrm>
          <a:prstGeom prst="rect">
            <a:avLst/>
          </a:prstGeom>
          <a:noFill/>
          <a:effectLst>
            <a:outerShdw blurRad="50800" dist="38100" dir="8100000" algn="tr" rotWithShape="0">
              <a:schemeClr val="bg2">
                <a:lumMod val="5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FF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 Leonard’s VA Lower School</a:t>
            </a:r>
            <a:endParaRPr lang="en-GB" b="1" dirty="0">
              <a:solidFill>
                <a:srgbClr val="FF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2771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Callout 4"/>
          <p:cNvSpPr/>
          <p:nvPr/>
        </p:nvSpPr>
        <p:spPr>
          <a:xfrm>
            <a:off x="1886534" y="761185"/>
            <a:ext cx="5463390" cy="3289954"/>
          </a:xfrm>
          <a:prstGeom prst="wedgeEllipseCallo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2"/>
                </a:solidFill>
              </a:rPr>
              <a:t>Reminder…</a:t>
            </a:r>
            <a:endParaRPr lang="en-US" sz="3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2400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1932170" y="214073"/>
            <a:ext cx="5369176" cy="686593"/>
          </a:xfrm>
        </p:spPr>
        <p:txBody>
          <a:bodyPr/>
          <a:lstStyle/>
          <a:p>
            <a:r>
              <a:rPr lang="en-US" sz="3600" dirty="0"/>
              <a:t>Sound Pronunciation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74424" y="1426155"/>
            <a:ext cx="788550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It is important that we use pure sounds, such as ‘s’ not ‘</a:t>
            </a:r>
            <a:r>
              <a:rPr lang="en-US" sz="2800" dirty="0" err="1"/>
              <a:t>suh</a:t>
            </a:r>
            <a:r>
              <a:rPr lang="en-US" sz="2800" dirty="0"/>
              <a:t>’, so that your child will be able to blend the sounds into </a:t>
            </a:r>
            <a:r>
              <a:rPr lang="en-US" sz="2800" dirty="0" smtClean="0"/>
              <a:t>words</a:t>
            </a:r>
          </a:p>
          <a:p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 smtClean="0">
                <a:hlinkClick r:id="rId3"/>
              </a:rPr>
              <a:t>https://www.oxfordowl.co.uk/for-home/reading-owl/find-a-book/read-write-inc-phonics--1/phonics-pure-sounds-video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284581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1956855" y="207092"/>
            <a:ext cx="5292770" cy="731587"/>
          </a:xfrm>
        </p:spPr>
        <p:txBody>
          <a:bodyPr/>
          <a:lstStyle/>
          <a:p>
            <a:r>
              <a:rPr lang="en-US" sz="3600" dirty="0"/>
              <a:t>Systematic Approach</a:t>
            </a:r>
            <a:endParaRPr lang="en-GB" sz="3600" dirty="0">
              <a:cs typeface="Arial" panose="020B060402020202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607362" y="1722809"/>
            <a:ext cx="1943404" cy="2142449"/>
            <a:chOff x="743248" y="2088654"/>
            <a:chExt cx="2266950" cy="2710882"/>
          </a:xfrm>
        </p:grpSpPr>
        <p:sp>
          <p:nvSpPr>
            <p:cNvPr id="7" name="Rectangle 6"/>
            <p:cNvSpPr/>
            <p:nvPr/>
          </p:nvSpPr>
          <p:spPr>
            <a:xfrm rot="1578922">
              <a:off x="895106" y="3675586"/>
              <a:ext cx="725487" cy="1123950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800" dirty="0">
                  <a:solidFill>
                    <a:schemeClr val="tx1"/>
                  </a:solidFill>
                </a:rPr>
                <a:t>n</a:t>
              </a:r>
              <a:r>
                <a:rPr lang="en-GB" sz="4800" dirty="0" smtClean="0">
                  <a:solidFill>
                    <a:schemeClr val="tx1"/>
                  </a:solidFill>
                </a:rPr>
                <a:t> </a:t>
              </a:r>
              <a:endParaRPr lang="en-GB" sz="4800" dirty="0">
                <a:solidFill>
                  <a:schemeClr val="tx1"/>
                </a:solidFill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 rot="21327025">
              <a:off x="1424285" y="3264991"/>
              <a:ext cx="727075" cy="1122363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800" dirty="0">
                  <a:solidFill>
                    <a:schemeClr val="tx1"/>
                  </a:solidFill>
                </a:rPr>
                <a:t>i</a:t>
              </a:r>
            </a:p>
          </p:txBody>
        </p:sp>
        <p:sp>
          <p:nvSpPr>
            <p:cNvPr id="10" name="Rectangle 9"/>
            <p:cNvSpPr/>
            <p:nvPr/>
          </p:nvSpPr>
          <p:spPr>
            <a:xfrm>
              <a:off x="1968798" y="2620466"/>
              <a:ext cx="725487" cy="1123950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800" dirty="0">
                  <a:solidFill>
                    <a:schemeClr val="tx1"/>
                  </a:solidFill>
                </a:rPr>
                <a:t>p</a:t>
              </a: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43248" y="2939554"/>
              <a:ext cx="725487" cy="1123950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800" dirty="0">
                  <a:solidFill>
                    <a:schemeClr val="tx1"/>
                  </a:solidFill>
                </a:rPr>
                <a:t>d</a:t>
              </a:r>
            </a:p>
          </p:txBody>
        </p:sp>
        <p:pic>
          <p:nvPicPr>
            <p:cNvPr id="12" name="Picture 29" descr="SpeedSoundM.jpg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21015261">
              <a:off x="819448" y="2137866"/>
              <a:ext cx="647700" cy="96520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pic>
          <p:nvPicPr>
            <p:cNvPr id="13" name="Picture 31" descr="SpeedSoundS.jpg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3648" y="2564904"/>
              <a:ext cx="639762" cy="99060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pic>
          <p:nvPicPr>
            <p:cNvPr id="14" name="Picture 36" descr="SpeedSoundA.jpg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662277">
              <a:off x="2240260" y="2088654"/>
              <a:ext cx="633413" cy="86995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sp>
          <p:nvSpPr>
            <p:cNvPr id="15" name="Rectangle 14"/>
            <p:cNvSpPr/>
            <p:nvPr/>
          </p:nvSpPr>
          <p:spPr>
            <a:xfrm rot="1935871">
              <a:off x="2284710" y="3228479"/>
              <a:ext cx="725488" cy="1122362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800" dirty="0">
                  <a:solidFill>
                    <a:schemeClr val="tx1"/>
                  </a:solidFill>
                </a:rPr>
                <a:t>t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3316075" y="1817051"/>
            <a:ext cx="2589622" cy="1020870"/>
            <a:chOff x="5179992" y="2034094"/>
            <a:chExt cx="3002823" cy="1221873"/>
          </a:xfrm>
        </p:grpSpPr>
        <p:sp>
          <p:nvSpPr>
            <p:cNvPr id="26" name="Text Box 12"/>
            <p:cNvSpPr txBox="1">
              <a:spLocks noChangeArrowheads="1"/>
            </p:cNvSpPr>
            <p:nvPr/>
          </p:nvSpPr>
          <p:spPr bwMode="auto">
            <a:xfrm rot="265183">
              <a:off x="5179992" y="2322235"/>
              <a:ext cx="1490663" cy="584776"/>
            </a:xfrm>
            <a:prstGeom prst="rect">
              <a:avLst/>
            </a:prstGeom>
            <a:solidFill>
              <a:srgbClr val="99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3200" dirty="0" smtClean="0">
                  <a:latin typeface="+mn-lt"/>
                  <a:ea typeface="MS PGothic" pitchFamily="34" charset="-128"/>
                  <a:cs typeface="Gill Sans"/>
                </a:rPr>
                <a:t>mat</a:t>
              </a:r>
              <a:endParaRPr lang="en-US" sz="3200" dirty="0">
                <a:latin typeface="+mn-lt"/>
                <a:ea typeface="MS PGothic" pitchFamily="34" charset="-128"/>
                <a:cs typeface="Gill Sans"/>
              </a:endParaRPr>
            </a:p>
          </p:txBody>
        </p:sp>
        <p:sp>
          <p:nvSpPr>
            <p:cNvPr id="27" name="Text Box 12"/>
            <p:cNvSpPr txBox="1">
              <a:spLocks noChangeArrowheads="1"/>
            </p:cNvSpPr>
            <p:nvPr/>
          </p:nvSpPr>
          <p:spPr bwMode="auto">
            <a:xfrm rot="20122171">
              <a:off x="6130365" y="2671191"/>
              <a:ext cx="1490663" cy="584776"/>
            </a:xfrm>
            <a:prstGeom prst="rect">
              <a:avLst/>
            </a:prstGeom>
            <a:solidFill>
              <a:srgbClr val="99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3200" dirty="0" smtClean="0">
                  <a:latin typeface="+mn-lt"/>
                  <a:ea typeface="MS PGothic" pitchFamily="34" charset="-128"/>
                  <a:cs typeface="Gill Sans"/>
                </a:rPr>
                <a:t>sad</a:t>
              </a:r>
              <a:endParaRPr lang="en-US" sz="3200" dirty="0">
                <a:latin typeface="+mn-lt"/>
                <a:ea typeface="MS PGothic" pitchFamily="34" charset="-128"/>
                <a:cs typeface="Gill Sans"/>
              </a:endParaRPr>
            </a:p>
          </p:txBody>
        </p:sp>
        <p:sp>
          <p:nvSpPr>
            <p:cNvPr id="28" name="Text Box 12"/>
            <p:cNvSpPr txBox="1">
              <a:spLocks noChangeArrowheads="1"/>
            </p:cNvSpPr>
            <p:nvPr/>
          </p:nvSpPr>
          <p:spPr bwMode="auto">
            <a:xfrm rot="265183">
              <a:off x="6692152" y="2034094"/>
              <a:ext cx="1490663" cy="584776"/>
            </a:xfrm>
            <a:prstGeom prst="rect">
              <a:avLst/>
            </a:prstGeom>
            <a:solidFill>
              <a:srgbClr val="99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3200" dirty="0" smtClean="0">
                  <a:latin typeface="+mn-lt"/>
                  <a:ea typeface="MS PGothic" pitchFamily="34" charset="-128"/>
                  <a:cs typeface="Gill Sans"/>
                </a:rPr>
                <a:t>sat</a:t>
              </a:r>
              <a:endParaRPr lang="en-US" sz="3200" dirty="0">
                <a:latin typeface="+mn-lt"/>
                <a:ea typeface="MS PGothic" pitchFamily="34" charset="-128"/>
                <a:cs typeface="Gill Sans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4946586" y="2839424"/>
            <a:ext cx="3189513" cy="1956775"/>
            <a:chOff x="1707744" y="4716562"/>
            <a:chExt cx="2997129" cy="1759883"/>
          </a:xfrm>
        </p:grpSpPr>
        <p:pic>
          <p:nvPicPr>
            <p:cNvPr id="30" name="Picture 28" descr="Tabthecat.jpg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2926" y="4912971"/>
              <a:ext cx="991947" cy="650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" name="Picture 33" descr="Tomthumb.jpg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89525" y="5539479"/>
              <a:ext cx="1141184" cy="688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" name="Picture 14" descr="Chips.jpg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1354" y="5183380"/>
              <a:ext cx="1078763" cy="7602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Picture 79" descr="Lookout.jpg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51629" y="4899220"/>
              <a:ext cx="1009856" cy="5996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8" descr="C:\Users\Davina\Pictures\RWI\RedDittyBook.gif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13696" y="4716562"/>
              <a:ext cx="1050925" cy="698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" name="Picture 48" descr="Toad.jpg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7744" y="5492745"/>
              <a:ext cx="1173610" cy="694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" name="Picture 42" descr="Thejarofoil.jpg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81755" y="5897717"/>
              <a:ext cx="999197" cy="5787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018497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1946025" y="183510"/>
            <a:ext cx="5175212" cy="686593"/>
          </a:xfrm>
        </p:spPr>
        <p:txBody>
          <a:bodyPr/>
          <a:lstStyle/>
          <a:p>
            <a:r>
              <a:rPr lang="en-US" sz="3600" dirty="0"/>
              <a:t>Simple Speed Sounds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26"/>
          <p:cNvPicPr>
            <a:picLocks noGrp="1" noChangeAspect="1" noChangeArrowheads="1"/>
          </p:cNvPicPr>
          <p:nvPr>
            <p:ph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0700" r="-30700"/>
          <a:stretch>
            <a:fillRect/>
          </a:stretch>
        </p:blipFill>
        <p:spPr bwMode="auto">
          <a:xfrm>
            <a:off x="1529028" y="870103"/>
            <a:ext cx="7200697" cy="4201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8105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1932168" y="213143"/>
            <a:ext cx="5895649" cy="686593"/>
          </a:xfrm>
        </p:spPr>
        <p:txBody>
          <a:bodyPr/>
          <a:lstStyle/>
          <a:p>
            <a:r>
              <a:rPr lang="en-US" sz="3600" dirty="0">
                <a:ea typeface="Arial"/>
                <a:cs typeface="Arial"/>
                <a:sym typeface="Arial"/>
              </a:rPr>
              <a:t>Speed Sounds Chart</a:t>
            </a:r>
            <a:endParaRPr lang="en-GB" sz="3600" dirty="0">
              <a:cs typeface="Arial" panose="020B0604020202020204" pitchFamily="34" charset="0"/>
            </a:endParaRPr>
          </a:p>
        </p:txBody>
      </p:sp>
      <p:pic>
        <p:nvPicPr>
          <p:cNvPr id="6" name="Shape 255"/>
          <p:cNvPicPr preferRelativeResize="0">
            <a:picLocks/>
          </p:cNvPicPr>
          <p:nvPr/>
        </p:nvPicPr>
        <p:blipFill rotWithShape="1">
          <a:blip r:embed="rId3">
            <a:alphaModFix/>
          </a:blip>
          <a:srcRect l="-35034" r="-35034"/>
          <a:stretch/>
        </p:blipFill>
        <p:spPr>
          <a:xfrm>
            <a:off x="1219200" y="899736"/>
            <a:ext cx="8100580" cy="4184881"/>
          </a:xfrm>
          <a:prstGeom prst="rect">
            <a:avLst/>
          </a:prstGeom>
          <a:noFill/>
          <a:ln>
            <a:noFill/>
          </a:ln>
          <a:effectLst>
            <a:outerShdw blurRad="635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15371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1897659" y="210938"/>
            <a:ext cx="6699213" cy="1095331"/>
          </a:xfrm>
        </p:spPr>
        <p:txBody>
          <a:bodyPr/>
          <a:lstStyle/>
          <a:p>
            <a:r>
              <a:rPr lang="en-US" sz="3600" dirty="0"/>
              <a:t>Blending Using Fred Talk, Including Fred Talk Games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1156380" y="1698887"/>
            <a:ext cx="2098143" cy="2509018"/>
            <a:chOff x="743248" y="2088654"/>
            <a:chExt cx="2266950" cy="2710882"/>
          </a:xfrm>
        </p:grpSpPr>
        <p:sp>
          <p:nvSpPr>
            <p:cNvPr id="8" name="Rectangle 7"/>
            <p:cNvSpPr/>
            <p:nvPr/>
          </p:nvSpPr>
          <p:spPr>
            <a:xfrm rot="1578922">
              <a:off x="895106" y="3675586"/>
              <a:ext cx="725487" cy="1123950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800" dirty="0">
                  <a:solidFill>
                    <a:schemeClr val="tx1"/>
                  </a:solidFill>
                </a:rPr>
                <a:t>n</a:t>
              </a:r>
              <a:r>
                <a:rPr lang="en-GB" sz="4800" dirty="0" smtClean="0">
                  <a:solidFill>
                    <a:schemeClr val="tx1"/>
                  </a:solidFill>
                </a:rPr>
                <a:t> </a:t>
              </a:r>
              <a:endParaRPr lang="en-GB" sz="4800" dirty="0">
                <a:solidFill>
                  <a:schemeClr val="tx1"/>
                </a:solidFill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 rot="21327025">
              <a:off x="1424285" y="3264991"/>
              <a:ext cx="727075" cy="1122363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800" dirty="0">
                  <a:solidFill>
                    <a:schemeClr val="tx1"/>
                  </a:solidFill>
                </a:rPr>
                <a:t>i</a:t>
              </a:r>
            </a:p>
          </p:txBody>
        </p:sp>
        <p:sp>
          <p:nvSpPr>
            <p:cNvPr id="10" name="Rectangle 9"/>
            <p:cNvSpPr/>
            <p:nvPr/>
          </p:nvSpPr>
          <p:spPr>
            <a:xfrm>
              <a:off x="1968798" y="2620466"/>
              <a:ext cx="725487" cy="1123950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800" dirty="0">
                  <a:solidFill>
                    <a:schemeClr val="tx1"/>
                  </a:solidFill>
                </a:rPr>
                <a:t>p</a:t>
              </a: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43248" y="2939554"/>
              <a:ext cx="725487" cy="1123950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800" dirty="0">
                  <a:solidFill>
                    <a:schemeClr val="tx1"/>
                  </a:solidFill>
                </a:rPr>
                <a:t>d</a:t>
              </a:r>
            </a:p>
          </p:txBody>
        </p:sp>
        <p:pic>
          <p:nvPicPr>
            <p:cNvPr id="12" name="Picture 29" descr="SpeedSoundM.jpg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21015261">
              <a:off x="819448" y="2137866"/>
              <a:ext cx="647700" cy="96520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pic>
          <p:nvPicPr>
            <p:cNvPr id="13" name="Picture 31" descr="SpeedSoundS.jpg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3648" y="2564904"/>
              <a:ext cx="639762" cy="99060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pic>
          <p:nvPicPr>
            <p:cNvPr id="14" name="Picture 36" descr="SpeedSoundA.jpg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662277">
              <a:off x="2240260" y="2088654"/>
              <a:ext cx="633413" cy="86995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sp>
          <p:nvSpPr>
            <p:cNvPr id="15" name="Rectangle 14"/>
            <p:cNvSpPr/>
            <p:nvPr/>
          </p:nvSpPr>
          <p:spPr>
            <a:xfrm rot="1935871">
              <a:off x="2284710" y="3228479"/>
              <a:ext cx="725488" cy="1122362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800" dirty="0">
                  <a:solidFill>
                    <a:schemeClr val="tx1"/>
                  </a:solidFill>
                </a:rPr>
                <a:t>t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4770803" y="2486425"/>
            <a:ext cx="2589622" cy="1020870"/>
            <a:chOff x="5179992" y="2034094"/>
            <a:chExt cx="3002823" cy="1221873"/>
          </a:xfrm>
        </p:grpSpPr>
        <p:sp>
          <p:nvSpPr>
            <p:cNvPr id="17" name="Text Box 12"/>
            <p:cNvSpPr txBox="1">
              <a:spLocks noChangeArrowheads="1"/>
            </p:cNvSpPr>
            <p:nvPr/>
          </p:nvSpPr>
          <p:spPr bwMode="auto">
            <a:xfrm rot="265183">
              <a:off x="5179992" y="2322235"/>
              <a:ext cx="1490663" cy="584776"/>
            </a:xfrm>
            <a:prstGeom prst="rect">
              <a:avLst/>
            </a:prstGeom>
            <a:solidFill>
              <a:srgbClr val="99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3200" dirty="0" smtClean="0">
                  <a:latin typeface="+mn-lt"/>
                  <a:ea typeface="MS PGothic" pitchFamily="34" charset="-128"/>
                  <a:cs typeface="Gill Sans"/>
                </a:rPr>
                <a:t>mat</a:t>
              </a:r>
              <a:endParaRPr lang="en-US" sz="3200" dirty="0">
                <a:latin typeface="+mn-lt"/>
                <a:ea typeface="MS PGothic" pitchFamily="34" charset="-128"/>
                <a:cs typeface="Gill Sans"/>
              </a:endParaRPr>
            </a:p>
          </p:txBody>
        </p:sp>
        <p:sp>
          <p:nvSpPr>
            <p:cNvPr id="18" name="Text Box 12"/>
            <p:cNvSpPr txBox="1">
              <a:spLocks noChangeArrowheads="1"/>
            </p:cNvSpPr>
            <p:nvPr/>
          </p:nvSpPr>
          <p:spPr bwMode="auto">
            <a:xfrm rot="20122171">
              <a:off x="6130365" y="2671191"/>
              <a:ext cx="1490663" cy="584776"/>
            </a:xfrm>
            <a:prstGeom prst="rect">
              <a:avLst/>
            </a:prstGeom>
            <a:solidFill>
              <a:srgbClr val="99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3200" dirty="0" smtClean="0">
                  <a:latin typeface="+mn-lt"/>
                  <a:ea typeface="MS PGothic" pitchFamily="34" charset="-128"/>
                  <a:cs typeface="Gill Sans"/>
                </a:rPr>
                <a:t>sad</a:t>
              </a:r>
              <a:endParaRPr lang="en-US" sz="3200" dirty="0">
                <a:latin typeface="+mn-lt"/>
                <a:ea typeface="MS PGothic" pitchFamily="34" charset="-128"/>
                <a:cs typeface="Gill Sans"/>
              </a:endParaRPr>
            </a:p>
          </p:txBody>
        </p:sp>
        <p:sp>
          <p:nvSpPr>
            <p:cNvPr id="19" name="Text Box 12"/>
            <p:cNvSpPr txBox="1">
              <a:spLocks noChangeArrowheads="1"/>
            </p:cNvSpPr>
            <p:nvPr/>
          </p:nvSpPr>
          <p:spPr bwMode="auto">
            <a:xfrm rot="265183">
              <a:off x="6692152" y="2034094"/>
              <a:ext cx="1490663" cy="584776"/>
            </a:xfrm>
            <a:prstGeom prst="rect">
              <a:avLst/>
            </a:prstGeom>
            <a:solidFill>
              <a:srgbClr val="99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3200" dirty="0" smtClean="0">
                  <a:latin typeface="+mn-lt"/>
                  <a:ea typeface="MS PGothic" pitchFamily="34" charset="-128"/>
                  <a:cs typeface="Gill Sans"/>
                </a:rPr>
                <a:t>sat</a:t>
              </a:r>
              <a:endParaRPr lang="en-US" sz="3200" dirty="0">
                <a:latin typeface="+mn-lt"/>
                <a:ea typeface="MS PGothic" pitchFamily="34" charset="-128"/>
                <a:cs typeface="Gill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61663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1946024" y="210306"/>
            <a:ext cx="2432013" cy="686593"/>
          </a:xfrm>
        </p:spPr>
        <p:txBody>
          <a:bodyPr/>
          <a:lstStyle/>
          <a:p>
            <a:r>
              <a:rPr lang="en-US" sz="3600" dirty="0"/>
              <a:t>Fred Talk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Content Placeholder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2602" b="-12602"/>
          <a:stretch>
            <a:fillRect/>
          </a:stretch>
        </p:blipFill>
        <p:spPr>
          <a:xfrm>
            <a:off x="1028336" y="896899"/>
            <a:ext cx="7088520" cy="4135824"/>
          </a:xfrm>
          <a:prstGeom prst="rect">
            <a:avLst/>
          </a:prstGeom>
          <a:effectLst>
            <a:outerShdw blurRad="63500" dist="50800" dir="8100000" algn="tr" rotWithShape="0">
              <a:schemeClr val="bg2">
                <a:lumMod val="50000"/>
                <a:alpha val="40000"/>
              </a:scheme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57882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1932169" y="199288"/>
            <a:ext cx="2889213" cy="686593"/>
          </a:xfrm>
        </p:spPr>
        <p:txBody>
          <a:bodyPr/>
          <a:lstStyle/>
          <a:p>
            <a:r>
              <a:rPr lang="en-US" sz="3600" dirty="0" smtClean="0"/>
              <a:t>Storybooks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64662">
            <a:off x="521434" y="1218834"/>
            <a:ext cx="2313872" cy="231387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7839" y="2505736"/>
            <a:ext cx="2148553" cy="229561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059" y="2086239"/>
            <a:ext cx="2502769" cy="250276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1489" y="199288"/>
            <a:ext cx="3072768" cy="2155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569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5654" y="209437"/>
            <a:ext cx="1679585" cy="947334"/>
          </a:xfrm>
          <a:prstGeom prst="rect">
            <a:avLst/>
          </a:prstGeom>
        </p:spPr>
      </p:pic>
      <p:sp>
        <p:nvSpPr>
          <p:cNvPr id="6" name="Oval Callout 5"/>
          <p:cNvSpPr/>
          <p:nvPr/>
        </p:nvSpPr>
        <p:spPr>
          <a:xfrm>
            <a:off x="1955602" y="683104"/>
            <a:ext cx="6120680" cy="3672408"/>
          </a:xfrm>
          <a:prstGeom prst="wedgeEllipseCallo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2"/>
                </a:solidFill>
              </a:rPr>
              <a:t>What should my child read at home? </a:t>
            </a:r>
            <a:endParaRPr lang="en-US" sz="3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2686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1923510" y="180110"/>
            <a:ext cx="6777144" cy="1052945"/>
          </a:xfrm>
        </p:spPr>
        <p:txBody>
          <a:bodyPr/>
          <a:lstStyle/>
          <a:p>
            <a:r>
              <a:rPr lang="en-US" sz="3600" dirty="0"/>
              <a:t>Picture Books And Anything That Interests Them!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9141" y="2493818"/>
            <a:ext cx="1988284" cy="23945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978012">
            <a:off x="1349507" y="1641594"/>
            <a:ext cx="1955339" cy="271574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28769">
            <a:off x="5044239" y="1651320"/>
            <a:ext cx="2360357" cy="2935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682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Callout 4"/>
          <p:cNvSpPr/>
          <p:nvPr/>
        </p:nvSpPr>
        <p:spPr>
          <a:xfrm>
            <a:off x="1916265" y="684133"/>
            <a:ext cx="6120680" cy="3672408"/>
          </a:xfrm>
          <a:prstGeom prst="wedgeEllipseCallo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2"/>
                </a:solidFill>
              </a:rPr>
              <a:t>How does Read Write Inc. teach spelling? </a:t>
            </a:r>
            <a:endParaRPr lang="en-US" sz="3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7622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1946023" y="199820"/>
            <a:ext cx="3124740" cy="686593"/>
          </a:xfrm>
        </p:spPr>
        <p:txBody>
          <a:bodyPr/>
          <a:lstStyle/>
          <a:p>
            <a:r>
              <a:rPr lang="en-US" sz="3600" dirty="0"/>
              <a:t>Fred Fingers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78545" r="-78545"/>
          <a:stretch>
            <a:fillRect/>
          </a:stretch>
        </p:blipFill>
        <p:spPr>
          <a:xfrm>
            <a:off x="808438" y="1169042"/>
            <a:ext cx="7476581" cy="3416472"/>
          </a:xfrm>
        </p:spPr>
      </p:pic>
    </p:spTree>
    <p:extLst>
      <p:ext uri="{BB962C8B-B14F-4D97-AF65-F5344CB8AC3E}">
        <p14:creationId xmlns:p14="http://schemas.microsoft.com/office/powerpoint/2010/main" val="3819313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Callout 4"/>
          <p:cNvSpPr/>
          <p:nvPr/>
        </p:nvSpPr>
        <p:spPr>
          <a:xfrm>
            <a:off x="1870938" y="684135"/>
            <a:ext cx="6120680" cy="3672408"/>
          </a:xfrm>
          <a:prstGeom prst="wedgeEllipseCallo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2"/>
                </a:solidFill>
              </a:rPr>
              <a:t>How can I help at home? </a:t>
            </a:r>
            <a:endParaRPr lang="en-US" sz="3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0109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481175" y="1342888"/>
            <a:ext cx="7885508" cy="3448280"/>
          </a:xfrm>
        </p:spPr>
        <p:txBody>
          <a:bodyPr>
            <a:normAutofit fontScale="92500" lnSpcReduction="20000"/>
          </a:bodyPr>
          <a:lstStyle/>
          <a:p>
            <a:pPr marL="457200" indent="-457200">
              <a:lnSpc>
                <a:spcPct val="100000"/>
              </a:lnSpc>
              <a:buFont typeface="Arial"/>
              <a:buChar char="•"/>
            </a:pPr>
            <a:r>
              <a:rPr lang="en-GB" sz="3000" dirty="0"/>
              <a:t>Read</a:t>
            </a:r>
            <a:r>
              <a:rPr lang="en-GB" sz="3000" b="1" dirty="0"/>
              <a:t> </a:t>
            </a:r>
            <a:r>
              <a:rPr lang="en-GB" sz="3000" i="1" dirty="0"/>
              <a:t>to</a:t>
            </a:r>
            <a:r>
              <a:rPr lang="en-GB" sz="3000" dirty="0"/>
              <a:t> your children</a:t>
            </a:r>
          </a:p>
          <a:p>
            <a:pPr marL="457200" indent="-457200">
              <a:lnSpc>
                <a:spcPct val="100000"/>
              </a:lnSpc>
              <a:buFont typeface="Arial"/>
              <a:buChar char="•"/>
            </a:pPr>
            <a:r>
              <a:rPr lang="en-GB" sz="3000" dirty="0"/>
              <a:t>Ask lots of questions and share opinions</a:t>
            </a:r>
          </a:p>
          <a:p>
            <a:pPr marL="457200" indent="-457200">
              <a:lnSpc>
                <a:spcPct val="100000"/>
              </a:lnSpc>
              <a:buFont typeface="Arial"/>
              <a:buChar char="•"/>
            </a:pPr>
            <a:r>
              <a:rPr lang="en-GB" sz="3000" dirty="0"/>
              <a:t>Use a RWI support pack</a:t>
            </a:r>
          </a:p>
          <a:p>
            <a:pPr marL="457200" indent="-457200">
              <a:lnSpc>
                <a:spcPct val="100000"/>
              </a:lnSpc>
              <a:buFont typeface="Arial"/>
              <a:buChar char="•"/>
            </a:pPr>
            <a:endParaRPr lang="en-GB" sz="3000" dirty="0"/>
          </a:p>
          <a:p>
            <a:pPr>
              <a:lnSpc>
                <a:spcPct val="100000"/>
              </a:lnSpc>
            </a:pPr>
            <a:endParaRPr lang="en-GB" sz="3000" dirty="0"/>
          </a:p>
          <a:p>
            <a:pPr marL="0" indent="0">
              <a:buNone/>
            </a:pPr>
            <a:r>
              <a:rPr lang="en-GB" sz="3000" dirty="0"/>
              <a:t>You're never too old, too wacky, too wild, to pick up a book and read to a child.</a:t>
            </a:r>
          </a:p>
          <a:p>
            <a:pPr marL="0" indent="0" algn="r">
              <a:buNone/>
            </a:pPr>
            <a:r>
              <a:rPr lang="en-US" sz="3000" i="1" dirty="0" err="1"/>
              <a:t>Dr</a:t>
            </a:r>
            <a:r>
              <a:rPr lang="en-US" sz="3000" i="1" dirty="0"/>
              <a:t> Seuss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1918315" y="199820"/>
            <a:ext cx="2778376" cy="686593"/>
          </a:xfrm>
        </p:spPr>
        <p:txBody>
          <a:bodyPr/>
          <a:lstStyle/>
          <a:p>
            <a:r>
              <a:rPr lang="en-US" sz="3600" dirty="0" err="1" smtClean="0"/>
              <a:t>Storytime</a:t>
            </a:r>
            <a:endParaRPr lang="en-GB" sz="3600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4224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1925781" y="235526"/>
            <a:ext cx="6935932" cy="1079514"/>
          </a:xfrm>
        </p:spPr>
        <p:txBody>
          <a:bodyPr/>
          <a:lstStyle/>
          <a:p>
            <a:r>
              <a:rPr lang="en-US" sz="3600" dirty="0"/>
              <a:t>Support How Your Child Is Learning To Read And Spell In School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574424" y="1619840"/>
            <a:ext cx="7885508" cy="3062995"/>
          </a:xfrm>
        </p:spPr>
        <p:txBody>
          <a:bodyPr>
            <a:normAutofit fontScale="92500" lnSpcReduction="20000"/>
          </a:bodyPr>
          <a:lstStyle/>
          <a:p>
            <a:pPr marL="457200" indent="-457200">
              <a:buFont typeface="Arial"/>
              <a:buChar char="•"/>
            </a:pPr>
            <a:r>
              <a:rPr lang="en-US" sz="3000" dirty="0"/>
              <a:t>Pure sounds</a:t>
            </a:r>
          </a:p>
          <a:p>
            <a:pPr marL="457200" indent="-457200">
              <a:buFont typeface="Arial"/>
              <a:buChar char="•"/>
            </a:pPr>
            <a:endParaRPr lang="en-US" sz="3000" dirty="0"/>
          </a:p>
          <a:p>
            <a:pPr marL="457200" indent="-457200">
              <a:buFont typeface="Arial"/>
              <a:buChar char="•"/>
            </a:pPr>
            <a:r>
              <a:rPr lang="en-US" sz="3000" dirty="0"/>
              <a:t>Fred Talk</a:t>
            </a:r>
          </a:p>
          <a:p>
            <a:pPr marL="457200" indent="-457200">
              <a:buFont typeface="Arial"/>
              <a:buChar char="•"/>
            </a:pPr>
            <a:endParaRPr lang="en-US" sz="3000" dirty="0"/>
          </a:p>
          <a:p>
            <a:pPr marL="457200" indent="-457200">
              <a:buFont typeface="Arial"/>
              <a:buChar char="•"/>
            </a:pPr>
            <a:r>
              <a:rPr lang="en-US" sz="3000" dirty="0"/>
              <a:t>Fred Fingers</a:t>
            </a:r>
          </a:p>
          <a:p>
            <a:pPr marL="457200" indent="-457200">
              <a:buFont typeface="Arial"/>
              <a:buChar char="•"/>
            </a:pPr>
            <a:endParaRPr lang="en-US" sz="3000" dirty="0"/>
          </a:p>
          <a:p>
            <a:pPr marL="457200" indent="-457200">
              <a:buFont typeface="Arial"/>
              <a:buChar char="•"/>
            </a:pPr>
            <a:r>
              <a:rPr lang="en-US" sz="3000" dirty="0"/>
              <a:t>Lots of talking!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7495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629842" y="1273616"/>
            <a:ext cx="7885508" cy="344828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Ruth </a:t>
            </a:r>
            <a:r>
              <a:rPr lang="en-US" dirty="0" err="1"/>
              <a:t>Miskin</a:t>
            </a:r>
            <a:r>
              <a:rPr lang="en-US" dirty="0"/>
              <a:t> Parents’ Page:</a:t>
            </a:r>
          </a:p>
          <a:p>
            <a:r>
              <a:rPr lang="en-US" dirty="0" smtClean="0">
                <a:hlinkClick r:id="rId3"/>
              </a:rPr>
              <a:t>https://www.ruthmiskin.com/en/find-out-more/parents/</a:t>
            </a:r>
            <a:endParaRPr lang="en-US" dirty="0" smtClean="0"/>
          </a:p>
          <a:p>
            <a:r>
              <a:rPr lang="en-US" dirty="0" smtClean="0">
                <a:hlinkClick r:id="rId4"/>
              </a:rPr>
              <a:t>https://home.oxfordowl.co.uk/reading/reading-schemes-oxford-levels/read-write-inc-phonics-guide/</a:t>
            </a:r>
            <a:endParaRPr lang="en-US" dirty="0"/>
          </a:p>
          <a:p>
            <a:r>
              <a:rPr lang="en-US" dirty="0"/>
              <a:t>Free e-books for home reading:</a:t>
            </a:r>
          </a:p>
          <a:p>
            <a:pPr marL="0" indent="0">
              <a:buNone/>
            </a:pPr>
            <a:r>
              <a:rPr lang="en-GB" dirty="0" smtClean="0">
                <a:hlinkClick r:id="rId5"/>
              </a:rPr>
              <a:t>https://home.oxfordowl.co.uk/reading/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1915717" y="199821"/>
            <a:ext cx="5313758" cy="686593"/>
          </a:xfrm>
        </p:spPr>
        <p:txBody>
          <a:bodyPr/>
          <a:lstStyle/>
          <a:p>
            <a:r>
              <a:rPr lang="en-US" sz="3600" dirty="0"/>
              <a:t>Online resources available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1326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1932170" y="194757"/>
            <a:ext cx="3872885" cy="686593"/>
          </a:xfrm>
        </p:spPr>
        <p:txBody>
          <a:bodyPr/>
          <a:lstStyle/>
          <a:p>
            <a:r>
              <a:rPr lang="en-GB" sz="3600" dirty="0" smtClean="0">
                <a:cs typeface="Arial" panose="020B0604020202020204" pitchFamily="34" charset="0"/>
              </a:rPr>
              <a:t>Useful websites</a:t>
            </a:r>
            <a:endParaRPr lang="en-GB" sz="3600" dirty="0">
              <a:cs typeface="Arial" panose="020B0604020202020204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629842" y="881350"/>
            <a:ext cx="7885508" cy="3724216"/>
          </a:xfrm>
        </p:spPr>
        <p:txBody>
          <a:bodyPr>
            <a:normAutofit fontScale="25000" lnSpcReduction="20000"/>
          </a:bodyPr>
          <a:lstStyle/>
          <a:p>
            <a:endParaRPr lang="en-GB" dirty="0"/>
          </a:p>
          <a:p>
            <a:r>
              <a:rPr lang="en-GB" sz="8000" b="1" dirty="0">
                <a:cs typeface="Arial" panose="020B0604020202020204" pitchFamily="34" charset="0"/>
              </a:rPr>
              <a:t>Online resources and games... </a:t>
            </a:r>
            <a:endParaRPr lang="en-GB" sz="8000" dirty="0">
              <a:cs typeface="Arial" panose="020B0604020202020204" pitchFamily="34" charset="0"/>
            </a:endParaRPr>
          </a:p>
          <a:p>
            <a:r>
              <a:rPr lang="en-GB" sz="8000" dirty="0" smtClean="0">
                <a:cs typeface="Arial" panose="020B0604020202020204" pitchFamily="34" charset="0"/>
              </a:rPr>
              <a:t>Oxford </a:t>
            </a:r>
            <a:r>
              <a:rPr lang="en-GB" sz="8000" dirty="0">
                <a:cs typeface="Arial" panose="020B0604020202020204" pitchFamily="34" charset="0"/>
              </a:rPr>
              <a:t>Owl: www.oxfordowl.co.uk </a:t>
            </a:r>
          </a:p>
          <a:p>
            <a:r>
              <a:rPr lang="en-GB" sz="8000" dirty="0" smtClean="0">
                <a:cs typeface="Arial" panose="020B0604020202020204" pitchFamily="34" charset="0"/>
              </a:rPr>
              <a:t>Phonics </a:t>
            </a:r>
            <a:r>
              <a:rPr lang="en-GB" sz="8000" dirty="0">
                <a:cs typeface="Arial" panose="020B0604020202020204" pitchFamily="34" charset="0"/>
              </a:rPr>
              <a:t>Play: www.phonicsplay.co.uk </a:t>
            </a:r>
          </a:p>
          <a:p>
            <a:r>
              <a:rPr lang="en-GB" sz="8000" dirty="0" smtClean="0">
                <a:cs typeface="Arial" panose="020B0604020202020204" pitchFamily="34" charset="0"/>
              </a:rPr>
              <a:t>Letters </a:t>
            </a:r>
            <a:r>
              <a:rPr lang="en-GB" sz="8000" dirty="0">
                <a:cs typeface="Arial" panose="020B0604020202020204" pitchFamily="34" charset="0"/>
              </a:rPr>
              <a:t>&amp; Sounds: www.letters-and-sounds.com </a:t>
            </a:r>
          </a:p>
          <a:p>
            <a:r>
              <a:rPr lang="en-GB" sz="8000" dirty="0" smtClean="0">
                <a:cs typeface="Arial" panose="020B0604020202020204" pitchFamily="34" charset="0"/>
              </a:rPr>
              <a:t>Articulation </a:t>
            </a:r>
            <a:r>
              <a:rPr lang="en-GB" sz="8000" dirty="0">
                <a:cs typeface="Arial" panose="020B0604020202020204" pitchFamily="34" charset="0"/>
              </a:rPr>
              <a:t>film clip: http://www.teachfind.com/national-strategies/teaching-activities-related-articulation-phonemes-vowels-and-consonants </a:t>
            </a:r>
          </a:p>
          <a:p>
            <a:r>
              <a:rPr lang="en-GB" sz="8000" dirty="0" smtClean="0">
                <a:cs typeface="Arial" panose="020B0604020202020204" pitchFamily="34" charset="0"/>
              </a:rPr>
              <a:t>Teach </a:t>
            </a:r>
            <a:r>
              <a:rPr lang="en-GB" sz="8000" dirty="0">
                <a:cs typeface="Arial" panose="020B0604020202020204" pitchFamily="34" charset="0"/>
              </a:rPr>
              <a:t>Find: www.teachfind.com </a:t>
            </a:r>
          </a:p>
          <a:p>
            <a:r>
              <a:rPr lang="en-GB" sz="8000" dirty="0" err="1" smtClean="0">
                <a:cs typeface="Arial" panose="020B0604020202020204" pitchFamily="34" charset="0"/>
              </a:rPr>
              <a:t>Scotts</a:t>
            </a:r>
            <a:r>
              <a:rPr lang="en-GB" sz="8000" dirty="0" smtClean="0">
                <a:cs typeface="Arial" panose="020B0604020202020204" pitchFamily="34" charset="0"/>
              </a:rPr>
              <a:t> </a:t>
            </a:r>
            <a:r>
              <a:rPr lang="en-GB" sz="8000" dirty="0">
                <a:cs typeface="Arial" panose="020B0604020202020204" pitchFamily="34" charset="0"/>
              </a:rPr>
              <a:t>MLE Reception page: </a:t>
            </a:r>
          </a:p>
          <a:p>
            <a:r>
              <a:rPr lang="en-GB" sz="8000" dirty="0" smtClean="0">
                <a:cs typeface="Arial" panose="020B0604020202020204" pitchFamily="34" charset="0"/>
              </a:rPr>
              <a:t>BBC</a:t>
            </a:r>
            <a:r>
              <a:rPr lang="en-GB" sz="8000" dirty="0">
                <a:cs typeface="Arial" panose="020B0604020202020204" pitchFamily="34" charset="0"/>
              </a:rPr>
              <a:t>: www.cbeebies.co.uk </a:t>
            </a:r>
          </a:p>
          <a:p>
            <a:endParaRPr lang="en-GB" sz="1600" dirty="0">
              <a:cs typeface="Arial" panose="020B0604020202020204" pitchFamily="34" charset="0"/>
            </a:endParaRPr>
          </a:p>
          <a:p>
            <a:r>
              <a:rPr lang="en-GB" sz="8000" b="1" dirty="0">
                <a:cs typeface="Arial" panose="020B0604020202020204" pitchFamily="34" charset="0"/>
              </a:rPr>
              <a:t>Free resources to support learning... </a:t>
            </a:r>
            <a:endParaRPr lang="en-GB" sz="8000" dirty="0">
              <a:cs typeface="Arial" panose="020B0604020202020204" pitchFamily="34" charset="0"/>
            </a:endParaRPr>
          </a:p>
          <a:p>
            <a:r>
              <a:rPr lang="en-GB" sz="8000" dirty="0" smtClean="0">
                <a:cs typeface="Arial" panose="020B0604020202020204" pitchFamily="34" charset="0"/>
              </a:rPr>
              <a:t>www.twinkl.co.uk </a:t>
            </a:r>
            <a:endParaRPr lang="en-GB" sz="8000" dirty="0">
              <a:cs typeface="Arial" panose="020B0604020202020204" pitchFamily="34" charset="0"/>
            </a:endParaRPr>
          </a:p>
          <a:p>
            <a:r>
              <a:rPr lang="en-GB" sz="8000" dirty="0" smtClean="0">
                <a:cs typeface="Arial" panose="020B0604020202020204" pitchFamily="34" charset="0"/>
              </a:rPr>
              <a:t>www.letters-and-sounds.com </a:t>
            </a:r>
            <a:endParaRPr lang="en-GB" sz="8000" dirty="0"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1337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629842" y="4605565"/>
            <a:ext cx="7885508" cy="686593"/>
          </a:xfrm>
        </p:spPr>
        <p:txBody>
          <a:bodyPr/>
          <a:lstStyle/>
          <a:p>
            <a:r>
              <a:rPr lang="en-GB" sz="4800" dirty="0" smtClean="0">
                <a:cs typeface="Arial" panose="020B0604020202020204" pitchFamily="34" charset="0"/>
              </a:rPr>
              <a:t>Thank you for coming</a:t>
            </a:r>
            <a:endParaRPr lang="en-GB" sz="4800" dirty="0">
              <a:cs typeface="Arial" panose="020B0604020202020204" pitchFamily="34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2474" y="594625"/>
            <a:ext cx="5156274" cy="3867206"/>
          </a:xfrm>
        </p:spPr>
      </p:pic>
    </p:spTree>
    <p:extLst>
      <p:ext uri="{BB962C8B-B14F-4D97-AF65-F5344CB8AC3E}">
        <p14:creationId xmlns:p14="http://schemas.microsoft.com/office/powerpoint/2010/main" val="2452514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4921</TotalTime>
  <Words>352</Words>
  <Application>Microsoft Office PowerPoint</Application>
  <PresentationFormat>On-screen Show (16:10)</PresentationFormat>
  <Paragraphs>91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19</vt:i4>
      </vt:variant>
    </vt:vector>
  </HeadingPairs>
  <TitlesOfParts>
    <vt:vector size="27" baseType="lpstr">
      <vt:lpstr>MS PGothic</vt:lpstr>
      <vt:lpstr>Arial</vt:lpstr>
      <vt:lpstr>Calibri</vt:lpstr>
      <vt:lpstr>Calibri Light</vt:lpstr>
      <vt:lpstr>Gill Sans</vt:lpstr>
      <vt:lpstr>Times New Roman</vt:lpstr>
      <vt:lpstr>Office Theme</vt:lpstr>
      <vt:lpstr>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Siobhan Ryan</dc:creator>
  <cp:lastModifiedBy>Sarah Bowley</cp:lastModifiedBy>
  <cp:revision>101</cp:revision>
  <dcterms:created xsi:type="dcterms:W3CDTF">2017-09-10T16:12:59Z</dcterms:created>
  <dcterms:modified xsi:type="dcterms:W3CDTF">2021-10-09T16:08:56Z</dcterms:modified>
</cp:coreProperties>
</file>